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57117" autoAdjust="0"/>
  </p:normalViewPr>
  <p:slideViewPr>
    <p:cSldViewPr>
      <p:cViewPr varScale="1">
        <p:scale>
          <a:sx n="40" d="100"/>
          <a:sy n="40" d="100"/>
        </p:scale>
        <p:origin x="-2256"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632749-C31F-4D9C-8FB5-3A2D7FB45CDA}" type="datetimeFigureOut">
              <a:rPr lang="en-US" smtClean="0"/>
              <a:pPr/>
              <a:t>9/30/2021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458C76-72E2-4702-B2DC-892B03E8DBC4}" type="slidenum">
              <a:rPr lang="en-US" smtClean="0"/>
              <a:pPr/>
              <a:t>‹#›</a:t>
            </a:fld>
            <a:endParaRPr lang="en-US"/>
          </a:p>
        </p:txBody>
      </p:sp>
    </p:spTree>
    <p:extLst>
      <p:ext uri="{BB962C8B-B14F-4D97-AF65-F5344CB8AC3E}">
        <p14:creationId xmlns:p14="http://schemas.microsoft.com/office/powerpoint/2010/main" xmlns="" val="3053337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The current affairs video is about an article of how the United States successfully responded to the economic ravages caused by the current COVID-19 pandemic. The article was published on the Wall Street Journal website on September 15, 2021 (Ip, 2021). The COVID-19 pandemic has been the worst economic hit in the U.S. after the Great Depression, and it has caused a significant financial crisis. Notably, as a result of the financial crisis caused by the pandemic, both employment and output declined more than in 2008 during the Great depression (Ip, 2021).   However, the fiscal policy crafted by the U.S. government has been successful in responding to the economic effects of the pandemic. </a:t>
            </a:r>
          </a:p>
          <a:p>
            <a:endParaRPr lang="en-US" dirty="0"/>
          </a:p>
        </p:txBody>
      </p:sp>
      <p:sp>
        <p:nvSpPr>
          <p:cNvPr id="4" name="Slide Number Placeholder 3"/>
          <p:cNvSpPr>
            <a:spLocks noGrp="1"/>
          </p:cNvSpPr>
          <p:nvPr>
            <p:ph type="sldNum" sz="quarter" idx="10"/>
          </p:nvPr>
        </p:nvSpPr>
        <p:spPr/>
        <p:txBody>
          <a:bodyPr/>
          <a:lstStyle/>
          <a:p>
            <a:fld id="{F1458C76-72E2-4702-B2DC-892B03E8DBC4}" type="slidenum">
              <a:rPr lang="en-US" smtClean="0"/>
              <a:pPr/>
              <a:t>2</a:t>
            </a:fld>
            <a:endParaRPr lang="en-US"/>
          </a:p>
        </p:txBody>
      </p:sp>
    </p:spTree>
    <p:extLst>
      <p:ext uri="{BB962C8B-B14F-4D97-AF65-F5344CB8AC3E}">
        <p14:creationId xmlns:p14="http://schemas.microsoft.com/office/powerpoint/2010/main" xmlns="" val="1710418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The primary argument in this article is the economic policy response to the COVID-19 pandemic. Notably, in order to respond to the economic crisis caused by the pandemic, the Federal Reserve reduced interest rates to nearly zero and also made an intervention in markets so as to ensure that the economic crisis did not progress to a financial crisis. There was a variety of other measures made to respond to the pandemic economically. Such measures include Congress approving 5.9 trillion dollars to cater for emergency measures, small business enterprises that retained their employees receiving forgivable loans, and the expansion of the unemployment insurance to include gig workers (Ip, 2021).  </a:t>
            </a:r>
          </a:p>
          <a:p>
            <a:endParaRPr lang="en-US" dirty="0"/>
          </a:p>
        </p:txBody>
      </p:sp>
      <p:sp>
        <p:nvSpPr>
          <p:cNvPr id="4" name="Slide Number Placeholder 3"/>
          <p:cNvSpPr>
            <a:spLocks noGrp="1"/>
          </p:cNvSpPr>
          <p:nvPr>
            <p:ph type="sldNum" sz="quarter" idx="10"/>
          </p:nvPr>
        </p:nvSpPr>
        <p:spPr/>
        <p:txBody>
          <a:bodyPr/>
          <a:lstStyle/>
          <a:p>
            <a:fld id="{F1458C76-72E2-4702-B2DC-892B03E8DBC4}" type="slidenum">
              <a:rPr lang="en-US" smtClean="0"/>
              <a:pPr/>
              <a:t>3</a:t>
            </a:fld>
            <a:endParaRPr lang="en-US"/>
          </a:p>
        </p:txBody>
      </p:sp>
    </p:spTree>
    <p:extLst>
      <p:ext uri="{BB962C8B-B14F-4D97-AF65-F5344CB8AC3E}">
        <p14:creationId xmlns:p14="http://schemas.microsoft.com/office/powerpoint/2010/main" xmlns="" val="2911766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Various concepts learned in class featured in this article. Credibility is the state of being trustworthy. The information presented in the article is credible because it was from government sources like the Committee for a Responsible Federal Budget. Cause and effect reasoning is whereby one event leads to a specific outcome or another event (Moore &amp; Parker, 2017). An example of cause and effect reasoning is when the writer notes that long-term unemployment, as well as depressed sales, causes both business and human capital to reduce. Rhetoric devices are linguistic tools used in literature for eliciting reactions from the audience. A rhetoric device used in the article is repetition, whereby the phrase "stimulus checks" was repeated severally. Deductive reasoning is the use of general statements to arrive at logic or a specific conclusion. An example of deductive reasoning in the article is "Whatever its other benefits, insurance that pays more than the lost job discourages work" (Ip, 2021).   </a:t>
            </a:r>
          </a:p>
          <a:p>
            <a:endParaRPr lang="en-US" dirty="0"/>
          </a:p>
        </p:txBody>
      </p:sp>
      <p:sp>
        <p:nvSpPr>
          <p:cNvPr id="4" name="Slide Number Placeholder 3"/>
          <p:cNvSpPr>
            <a:spLocks noGrp="1"/>
          </p:cNvSpPr>
          <p:nvPr>
            <p:ph type="sldNum" sz="quarter" idx="10"/>
          </p:nvPr>
        </p:nvSpPr>
        <p:spPr/>
        <p:txBody>
          <a:bodyPr/>
          <a:lstStyle/>
          <a:p>
            <a:fld id="{F1458C76-72E2-4702-B2DC-892B03E8DBC4}" type="slidenum">
              <a:rPr lang="en-US" smtClean="0"/>
              <a:pPr/>
              <a:t>4</a:t>
            </a:fld>
            <a:endParaRPr lang="en-US"/>
          </a:p>
        </p:txBody>
      </p:sp>
    </p:spTree>
    <p:extLst>
      <p:ext uri="{BB962C8B-B14F-4D97-AF65-F5344CB8AC3E}">
        <p14:creationId xmlns:p14="http://schemas.microsoft.com/office/powerpoint/2010/main" xmlns="" val="3792800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The main argument in the article fits well the above concepts. For example, cause and effect reasoning is used in the article to explain the impact of as well as depressed sales. Notably, unemployment, as well as depressed sales caused by the COVID-19 pandemic, causes a reduction in both business and human capital (Ip, 2021). Credibility is used to show the trustworthiness of the presented information. It is highly likely that information in government sources is accurate and thus credible. Speakers or writers use rhetorical devices like repetition so as to draw the attention of their listeners or readers. The main aim of these concepts was to strengthen the main argument of the article. </a:t>
            </a:r>
          </a:p>
          <a:p>
            <a:endParaRPr lang="en-US" dirty="0"/>
          </a:p>
        </p:txBody>
      </p:sp>
      <p:sp>
        <p:nvSpPr>
          <p:cNvPr id="4" name="Slide Number Placeholder 3"/>
          <p:cNvSpPr>
            <a:spLocks noGrp="1"/>
          </p:cNvSpPr>
          <p:nvPr>
            <p:ph type="sldNum" sz="quarter" idx="10"/>
          </p:nvPr>
        </p:nvSpPr>
        <p:spPr/>
        <p:txBody>
          <a:bodyPr/>
          <a:lstStyle/>
          <a:p>
            <a:fld id="{F1458C76-72E2-4702-B2DC-892B03E8DBC4}" type="slidenum">
              <a:rPr lang="en-US" smtClean="0"/>
              <a:pPr/>
              <a:t>5</a:t>
            </a:fld>
            <a:endParaRPr lang="en-US"/>
          </a:p>
        </p:txBody>
      </p:sp>
    </p:spTree>
    <p:extLst>
      <p:ext uri="{BB962C8B-B14F-4D97-AF65-F5344CB8AC3E}">
        <p14:creationId xmlns:p14="http://schemas.microsoft.com/office/powerpoint/2010/main" xmlns="" val="2624511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The primary argument of the article is very convincing. Pandemics like the COVID-19 cause significant economic crises that, if not well addressed, may result in financial crises. Therefore, an economic response from governments is always appropriate.  I support the economic response from the government because it is a way of cushioning citizens against the economic effects of the pandemic. Governments should stand with their people in times of pandemics. Economic cushioning in time of pandemics helps citizens to meet their basic needs.  </a:t>
            </a:r>
          </a:p>
          <a:p>
            <a:endParaRPr lang="en-US" dirty="0"/>
          </a:p>
        </p:txBody>
      </p:sp>
      <p:sp>
        <p:nvSpPr>
          <p:cNvPr id="4" name="Slide Number Placeholder 3"/>
          <p:cNvSpPr>
            <a:spLocks noGrp="1"/>
          </p:cNvSpPr>
          <p:nvPr>
            <p:ph type="sldNum" sz="quarter" idx="10"/>
          </p:nvPr>
        </p:nvSpPr>
        <p:spPr/>
        <p:txBody>
          <a:bodyPr/>
          <a:lstStyle/>
          <a:p>
            <a:fld id="{F1458C76-72E2-4702-B2DC-892B03E8DBC4}" type="slidenum">
              <a:rPr lang="en-US" smtClean="0"/>
              <a:pPr/>
              <a:t>6</a:t>
            </a:fld>
            <a:endParaRPr lang="en-US"/>
          </a:p>
        </p:txBody>
      </p:sp>
    </p:spTree>
    <p:extLst>
      <p:ext uri="{BB962C8B-B14F-4D97-AF65-F5344CB8AC3E}">
        <p14:creationId xmlns:p14="http://schemas.microsoft.com/office/powerpoint/2010/main" xmlns="" val="3496779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458C76-72E2-4702-B2DC-892B03E8DBC4}" type="slidenum">
              <a:rPr lang="en-US" smtClean="0"/>
              <a:pPr/>
              <a:t>7</a:t>
            </a:fld>
            <a:endParaRPr lang="en-US"/>
          </a:p>
        </p:txBody>
      </p:sp>
    </p:spTree>
    <p:extLst>
      <p:ext uri="{BB962C8B-B14F-4D97-AF65-F5344CB8AC3E}">
        <p14:creationId xmlns:p14="http://schemas.microsoft.com/office/powerpoint/2010/main" xmlns="" val="2176858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B188086-BD0D-410E-B7E6-5F9C552A26CE}" type="datetimeFigureOut">
              <a:rPr lang="en-US" smtClean="0"/>
              <a:pPr/>
              <a:t>9/30/2021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66AD2-0F5A-4619-8D9F-6DB62F1AD1F3}" type="slidenum">
              <a:rPr lang="en-US" smtClean="0"/>
              <a:pPr/>
              <a:t>‹#›</a:t>
            </a:fld>
            <a:endParaRPr lang="en-US"/>
          </a:p>
        </p:txBody>
      </p:sp>
    </p:spTree>
    <p:extLst>
      <p:ext uri="{BB962C8B-B14F-4D97-AF65-F5344CB8AC3E}">
        <p14:creationId xmlns:p14="http://schemas.microsoft.com/office/powerpoint/2010/main" xmlns="" val="2823926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188086-BD0D-410E-B7E6-5F9C552A26CE}" type="datetimeFigureOut">
              <a:rPr lang="en-US" smtClean="0"/>
              <a:pPr/>
              <a:t>9/30/2021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66AD2-0F5A-4619-8D9F-6DB62F1AD1F3}" type="slidenum">
              <a:rPr lang="en-US" smtClean="0"/>
              <a:pPr/>
              <a:t>‹#›</a:t>
            </a:fld>
            <a:endParaRPr lang="en-US"/>
          </a:p>
        </p:txBody>
      </p:sp>
    </p:spTree>
    <p:extLst>
      <p:ext uri="{BB962C8B-B14F-4D97-AF65-F5344CB8AC3E}">
        <p14:creationId xmlns:p14="http://schemas.microsoft.com/office/powerpoint/2010/main" xmlns="" val="4119647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188086-BD0D-410E-B7E6-5F9C552A26CE}" type="datetimeFigureOut">
              <a:rPr lang="en-US" smtClean="0"/>
              <a:pPr/>
              <a:t>9/30/2021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66AD2-0F5A-4619-8D9F-6DB62F1AD1F3}" type="slidenum">
              <a:rPr lang="en-US" smtClean="0"/>
              <a:pPr/>
              <a:t>‹#›</a:t>
            </a:fld>
            <a:endParaRPr lang="en-US"/>
          </a:p>
        </p:txBody>
      </p:sp>
    </p:spTree>
    <p:extLst>
      <p:ext uri="{BB962C8B-B14F-4D97-AF65-F5344CB8AC3E}">
        <p14:creationId xmlns:p14="http://schemas.microsoft.com/office/powerpoint/2010/main" xmlns="" val="3072500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188086-BD0D-410E-B7E6-5F9C552A26CE}" type="datetimeFigureOut">
              <a:rPr lang="en-US" smtClean="0"/>
              <a:pPr/>
              <a:t>9/30/2021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D66AD2-0F5A-4619-8D9F-6DB62F1AD1F3}" type="slidenum">
              <a:rPr lang="en-US" smtClean="0"/>
              <a:pPr/>
              <a:t>‹#›</a:t>
            </a:fld>
            <a:endParaRPr lang="en-US"/>
          </a:p>
        </p:txBody>
      </p:sp>
    </p:spTree>
    <p:extLst>
      <p:ext uri="{BB962C8B-B14F-4D97-AF65-F5344CB8AC3E}">
        <p14:creationId xmlns:p14="http://schemas.microsoft.com/office/powerpoint/2010/main" xmlns="" val="2180795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B188086-BD0D-410E-B7E6-5F9C552A26CE}" type="datetimeFigureOut">
              <a:rPr lang="en-US" smtClean="0"/>
              <a:pPr/>
              <a:t>9/30/2021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D66AD2-0F5A-4619-8D9F-6DB62F1AD1F3}" type="slidenum">
              <a:rPr lang="en-US" smtClean="0"/>
              <a:pPr/>
              <a:t>‹#›</a:t>
            </a:fld>
            <a:endParaRPr lang="en-US"/>
          </a:p>
        </p:txBody>
      </p:sp>
    </p:spTree>
    <p:extLst>
      <p:ext uri="{BB962C8B-B14F-4D97-AF65-F5344CB8AC3E}">
        <p14:creationId xmlns:p14="http://schemas.microsoft.com/office/powerpoint/2010/main" xmlns="" val="3293506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B188086-BD0D-410E-B7E6-5F9C552A26CE}" type="datetimeFigureOut">
              <a:rPr lang="en-US" smtClean="0"/>
              <a:pPr/>
              <a:t>9/30/2021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D66AD2-0F5A-4619-8D9F-6DB62F1AD1F3}" type="slidenum">
              <a:rPr lang="en-US" smtClean="0"/>
              <a:pPr/>
              <a:t>‹#›</a:t>
            </a:fld>
            <a:endParaRPr lang="en-US"/>
          </a:p>
        </p:txBody>
      </p:sp>
    </p:spTree>
    <p:extLst>
      <p:ext uri="{BB962C8B-B14F-4D97-AF65-F5344CB8AC3E}">
        <p14:creationId xmlns:p14="http://schemas.microsoft.com/office/powerpoint/2010/main" xmlns="" val="3974937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188086-BD0D-410E-B7E6-5F9C552A26CE}" type="datetimeFigureOut">
              <a:rPr lang="en-US" smtClean="0"/>
              <a:pPr/>
              <a:t>9/30/2021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D66AD2-0F5A-4619-8D9F-6DB62F1AD1F3}" type="slidenum">
              <a:rPr lang="en-US" smtClean="0"/>
              <a:pPr/>
              <a:t>‹#›</a:t>
            </a:fld>
            <a:endParaRPr lang="en-US"/>
          </a:p>
        </p:txBody>
      </p:sp>
    </p:spTree>
    <p:extLst>
      <p:ext uri="{BB962C8B-B14F-4D97-AF65-F5344CB8AC3E}">
        <p14:creationId xmlns:p14="http://schemas.microsoft.com/office/powerpoint/2010/main" xmlns="" val="1720516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188086-BD0D-410E-B7E6-5F9C552A26CE}" type="datetimeFigureOut">
              <a:rPr lang="en-US" smtClean="0"/>
              <a:pPr/>
              <a:t>9/30/2021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D66AD2-0F5A-4619-8D9F-6DB62F1AD1F3}" type="slidenum">
              <a:rPr lang="en-US" smtClean="0"/>
              <a:pPr/>
              <a:t>‹#›</a:t>
            </a:fld>
            <a:endParaRPr lang="en-US"/>
          </a:p>
        </p:txBody>
      </p:sp>
    </p:spTree>
    <p:extLst>
      <p:ext uri="{BB962C8B-B14F-4D97-AF65-F5344CB8AC3E}">
        <p14:creationId xmlns:p14="http://schemas.microsoft.com/office/powerpoint/2010/main" xmlns="" val="885291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188086-BD0D-410E-B7E6-5F9C552A26CE}" type="datetimeFigureOut">
              <a:rPr lang="en-US" smtClean="0"/>
              <a:pPr/>
              <a:t>9/30/2021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D66AD2-0F5A-4619-8D9F-6DB62F1AD1F3}" type="slidenum">
              <a:rPr lang="en-US" smtClean="0"/>
              <a:pPr/>
              <a:t>‹#›</a:t>
            </a:fld>
            <a:endParaRPr lang="en-US"/>
          </a:p>
        </p:txBody>
      </p:sp>
    </p:spTree>
    <p:extLst>
      <p:ext uri="{BB962C8B-B14F-4D97-AF65-F5344CB8AC3E}">
        <p14:creationId xmlns:p14="http://schemas.microsoft.com/office/powerpoint/2010/main" xmlns="" val="359471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188086-BD0D-410E-B7E6-5F9C552A26CE}" type="datetimeFigureOut">
              <a:rPr lang="en-US" smtClean="0"/>
              <a:pPr/>
              <a:t>9/30/2021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66AD2-0F5A-4619-8D9F-6DB62F1AD1F3}" type="slidenum">
              <a:rPr lang="en-US" smtClean="0"/>
              <a:pPr/>
              <a:t>‹#›</a:t>
            </a:fld>
            <a:endParaRPr lang="en-US"/>
          </a:p>
        </p:txBody>
      </p:sp>
    </p:spTree>
    <p:extLst>
      <p:ext uri="{BB962C8B-B14F-4D97-AF65-F5344CB8AC3E}">
        <p14:creationId xmlns:p14="http://schemas.microsoft.com/office/powerpoint/2010/main" xmlns="" val="4268497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188086-BD0D-410E-B7E6-5F9C552A26CE}" type="datetimeFigureOut">
              <a:rPr lang="en-US" smtClean="0"/>
              <a:pPr/>
              <a:t>9/30/2021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66AD2-0F5A-4619-8D9F-6DB62F1AD1F3}" type="slidenum">
              <a:rPr lang="en-US" smtClean="0"/>
              <a:pPr/>
              <a:t>‹#›</a:t>
            </a:fld>
            <a:endParaRPr lang="en-US"/>
          </a:p>
        </p:txBody>
      </p:sp>
    </p:spTree>
    <p:extLst>
      <p:ext uri="{BB962C8B-B14F-4D97-AF65-F5344CB8AC3E}">
        <p14:creationId xmlns:p14="http://schemas.microsoft.com/office/powerpoint/2010/main" xmlns="" val="2100205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188086-BD0D-410E-B7E6-5F9C552A26CE}" type="datetimeFigureOut">
              <a:rPr lang="en-US" smtClean="0"/>
              <a:pPr/>
              <a:t>9/30/2021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D66AD2-0F5A-4619-8D9F-6DB62F1AD1F3}" type="slidenum">
              <a:rPr lang="en-US" smtClean="0"/>
              <a:pPr/>
              <a:t>‹#›</a:t>
            </a:fld>
            <a:endParaRPr lang="en-US"/>
          </a:p>
        </p:txBody>
      </p:sp>
    </p:spTree>
    <p:extLst>
      <p:ext uri="{BB962C8B-B14F-4D97-AF65-F5344CB8AC3E}">
        <p14:creationId xmlns:p14="http://schemas.microsoft.com/office/powerpoint/2010/main" xmlns="" val="52795413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wsj.com/articles/how-the-u-s-nailed-the-economic-response-to-covid-19-11631714400"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1"/>
            <a:ext cx="7772400" cy="2285999"/>
          </a:xfrm>
        </p:spPr>
        <p:txBody>
          <a:bodyPr>
            <a:normAutofit/>
          </a:bodyPr>
          <a:lstStyle/>
          <a:p>
            <a:r>
              <a:rPr lang="en-US" sz="6000" dirty="0" smtClean="0">
                <a:latin typeface="Times New Roman" pitchFamily="18" charset="0"/>
                <a:cs typeface="Times New Roman" pitchFamily="18" charset="0"/>
              </a:rPr>
              <a:t>Current Affairs Video</a:t>
            </a:r>
            <a:endParaRPr lang="en-US" sz="6000" dirty="0">
              <a:latin typeface="Times New Roman" pitchFamily="18" charset="0"/>
              <a:cs typeface="Times New Roman" pitchFamily="18" charset="0"/>
            </a:endParaRPr>
          </a:p>
        </p:txBody>
      </p:sp>
      <p:sp>
        <p:nvSpPr>
          <p:cNvPr id="3" name="Subtitle 2"/>
          <p:cNvSpPr>
            <a:spLocks noGrp="1"/>
          </p:cNvSpPr>
          <p:nvPr>
            <p:ph type="subTitle" idx="1"/>
          </p:nvPr>
        </p:nvSpPr>
        <p:spPr>
          <a:xfrm>
            <a:off x="1295400" y="3810000"/>
            <a:ext cx="6400800" cy="2133600"/>
          </a:xfrm>
        </p:spPr>
        <p:txBody>
          <a:bodyPr>
            <a:noAutofit/>
          </a:bodyPr>
          <a:lstStyle/>
          <a:p>
            <a:r>
              <a:rPr lang="en-US" sz="4000" dirty="0" smtClean="0">
                <a:latin typeface="Times New Roman" pitchFamily="18" charset="0"/>
                <a:cs typeface="Times New Roman" pitchFamily="18" charset="0"/>
              </a:rPr>
              <a:t>Name</a:t>
            </a:r>
          </a:p>
          <a:p>
            <a:r>
              <a:rPr lang="en-US" sz="4000" dirty="0" smtClean="0">
                <a:latin typeface="Times New Roman" pitchFamily="18" charset="0"/>
                <a:cs typeface="Times New Roman" pitchFamily="18" charset="0"/>
              </a:rPr>
              <a:t>Institution</a:t>
            </a:r>
          </a:p>
          <a:p>
            <a:r>
              <a:rPr lang="en-US" sz="4000" dirty="0" smtClean="0">
                <a:latin typeface="Times New Roman" pitchFamily="18" charset="0"/>
                <a:cs typeface="Times New Roman" pitchFamily="18" charset="0"/>
              </a:rPr>
              <a:t>Date</a:t>
            </a:r>
            <a:endParaRPr lang="en-US" sz="4000" dirty="0">
              <a:latin typeface="Times New Roman" pitchFamily="18" charset="0"/>
              <a:cs typeface="Times New Roman" pitchFamily="18" charset="0"/>
            </a:endParaRPr>
          </a:p>
        </p:txBody>
      </p:sp>
    </p:spTree>
    <p:extLst>
      <p:ext uri="{BB962C8B-B14F-4D97-AF65-F5344CB8AC3E}">
        <p14:creationId xmlns:p14="http://schemas.microsoft.com/office/powerpoint/2010/main" xmlns="" val="1215451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6200"/>
            <a:ext cx="7772400" cy="381000"/>
          </a:xfrm>
        </p:spPr>
        <p:txBody>
          <a:bodyPr>
            <a:normAutofit fontScale="90000"/>
          </a:bodyPr>
          <a:lstStyle/>
          <a:p>
            <a:r>
              <a:rPr lang="en-US" dirty="0" smtClean="0">
                <a:latin typeface="Times New Roman" pitchFamily="18" charset="0"/>
                <a:cs typeface="Times New Roman" pitchFamily="18" charset="0"/>
              </a:rPr>
              <a:t>Introduction </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152400" y="609600"/>
            <a:ext cx="8763000" cy="6019800"/>
          </a:xfrm>
        </p:spPr>
        <p:txBody>
          <a:bodyPr>
            <a:normAutofit/>
          </a:bodyPr>
          <a:lstStyle/>
          <a:p>
            <a:pPr marL="457200" indent="-457200" algn="l">
              <a:buFont typeface="Arial" pitchFamily="34" charset="0"/>
              <a:buChar char="•"/>
            </a:pPr>
            <a:r>
              <a:rPr lang="en-US" sz="2400" dirty="0">
                <a:latin typeface="Times New Roman" pitchFamily="18" charset="0"/>
                <a:cs typeface="Times New Roman" pitchFamily="18" charset="0"/>
              </a:rPr>
              <a:t>The current affairs video is about how the U.S. successfully responded to the economic ravages of the COVID-19 pandemic. </a:t>
            </a:r>
          </a:p>
          <a:p>
            <a:pPr marL="457200" indent="-457200" algn="l">
              <a:buFont typeface="Arial" pitchFamily="34" charset="0"/>
              <a:buChar char="•"/>
            </a:pPr>
            <a:r>
              <a:rPr lang="en-US" sz="2400" dirty="0">
                <a:latin typeface="Times New Roman" pitchFamily="18" charset="0"/>
                <a:cs typeface="Times New Roman" pitchFamily="18" charset="0"/>
              </a:rPr>
              <a:t>The article featured on the Wall Street Journal website on September 15, 2021</a:t>
            </a:r>
          </a:p>
          <a:p>
            <a:pPr marL="457200" indent="-457200" algn="l">
              <a:buFont typeface="Arial" pitchFamily="34" charset="0"/>
              <a:buChar char="•"/>
            </a:pPr>
            <a:r>
              <a:rPr lang="en-US" sz="2400" dirty="0">
                <a:latin typeface="Times New Roman" pitchFamily="18" charset="0"/>
                <a:cs typeface="Times New Roman" pitchFamily="18" charset="0"/>
              </a:rPr>
              <a:t>The COVID-19 pandemic has been the worst economic hit after the Great Depression.</a:t>
            </a:r>
          </a:p>
          <a:p>
            <a:pPr marL="457200" indent="-457200" algn="l">
              <a:buFont typeface="Arial" pitchFamily="34" charset="0"/>
              <a:buChar char="•"/>
            </a:pPr>
            <a:r>
              <a:rPr lang="en-US" sz="2400" dirty="0">
                <a:latin typeface="Times New Roman" pitchFamily="18" charset="0"/>
                <a:cs typeface="Times New Roman" pitchFamily="18" charset="0"/>
              </a:rPr>
              <a:t>As a result of the financial crisis caused by the pandemic, both employment and output declined more than in 2008 during the Great depression (Ip, 2021).</a:t>
            </a:r>
          </a:p>
          <a:p>
            <a:endParaRPr lang="en-US" dirty="0"/>
          </a:p>
        </p:txBody>
      </p:sp>
      <p:pic>
        <p:nvPicPr>
          <p:cNvPr id="4" name="Picture 3" descr="Coronavirus Timeline: Tracking major moments of COVID-19 pandemic in San  Francisco Bay Area - ABC7 San Francisco"/>
          <p:cNvPicPr/>
          <p:nvPr/>
        </p:nvPicPr>
        <p:blipFill>
          <a:blip r:embed="rId3">
            <a:extLst>
              <a:ext uri="{28A0092B-C50C-407E-A947-70E740481C1C}">
                <a14:useLocalDpi xmlns:a14="http://schemas.microsoft.com/office/drawing/2010/main" xmlns="" val="0"/>
              </a:ext>
            </a:extLst>
          </a:blip>
          <a:srcRect/>
          <a:stretch>
            <a:fillRect/>
          </a:stretch>
        </p:blipFill>
        <p:spPr bwMode="auto">
          <a:xfrm>
            <a:off x="4419600" y="4038600"/>
            <a:ext cx="2981325" cy="1876425"/>
          </a:xfrm>
          <a:prstGeom prst="rect">
            <a:avLst/>
          </a:prstGeom>
          <a:noFill/>
          <a:ln>
            <a:noFill/>
          </a:ln>
        </p:spPr>
      </p:pic>
    </p:spTree>
    <p:extLst>
      <p:ext uri="{BB962C8B-B14F-4D97-AF65-F5344CB8AC3E}">
        <p14:creationId xmlns:p14="http://schemas.microsoft.com/office/powerpoint/2010/main" xmlns="" val="762672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772400" cy="761999"/>
          </a:xfrm>
        </p:spPr>
        <p:txBody>
          <a:bodyPr>
            <a:normAutofit fontScale="90000"/>
          </a:bodyPr>
          <a:lstStyle/>
          <a:p>
            <a:r>
              <a:rPr lang="en-US" dirty="0" smtClean="0">
                <a:latin typeface="Times New Roman" pitchFamily="18" charset="0"/>
                <a:cs typeface="Times New Roman" pitchFamily="18" charset="0"/>
              </a:rPr>
              <a:t>Arguments</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228600" y="1066800"/>
            <a:ext cx="8686800" cy="5638800"/>
          </a:xfrm>
        </p:spPr>
        <p:txBody>
          <a:bodyPr>
            <a:normAutofit/>
          </a:bodyPr>
          <a:lstStyle/>
          <a:p>
            <a:pPr marL="342900" indent="-342900" algn="l">
              <a:buFont typeface="Arial" pitchFamily="34" charset="0"/>
              <a:buChar char="•"/>
            </a:pPr>
            <a:r>
              <a:rPr lang="en-US" sz="2400" dirty="0">
                <a:latin typeface="Times New Roman" pitchFamily="18" charset="0"/>
                <a:cs typeface="Times New Roman" pitchFamily="18" charset="0"/>
              </a:rPr>
              <a:t>The main argument is the economic policy response to the COVID-19 pandemic</a:t>
            </a:r>
          </a:p>
          <a:p>
            <a:pPr marL="342900" indent="-342900" algn="l">
              <a:buFont typeface="Arial" pitchFamily="34" charset="0"/>
              <a:buChar char="•"/>
            </a:pPr>
            <a:r>
              <a:rPr lang="en-US" sz="2400" dirty="0">
                <a:latin typeface="Times New Roman" pitchFamily="18" charset="0"/>
                <a:cs typeface="Times New Roman" pitchFamily="18" charset="0"/>
              </a:rPr>
              <a:t>The Federal Reserve reduced interest rates to nearly zero</a:t>
            </a:r>
          </a:p>
          <a:p>
            <a:pPr marL="342900" indent="-342900" algn="l">
              <a:buFont typeface="Arial" pitchFamily="34" charset="0"/>
              <a:buChar char="•"/>
            </a:pPr>
            <a:r>
              <a:rPr lang="en-US" sz="2400" dirty="0">
                <a:latin typeface="Times New Roman" pitchFamily="18" charset="0"/>
                <a:cs typeface="Times New Roman" pitchFamily="18" charset="0"/>
              </a:rPr>
              <a:t>Congress approved 5.9 trillion dollars to cater for emergency measures</a:t>
            </a:r>
          </a:p>
          <a:p>
            <a:pPr marL="342900" indent="-342900" algn="l">
              <a:buFont typeface="Arial" pitchFamily="34" charset="0"/>
              <a:buChar char="•"/>
            </a:pPr>
            <a:r>
              <a:rPr lang="en-US" sz="2400" dirty="0">
                <a:latin typeface="Times New Roman" pitchFamily="18" charset="0"/>
                <a:cs typeface="Times New Roman" pitchFamily="18" charset="0"/>
              </a:rPr>
              <a:t>Small businesses that retained their employees received forgivable loans</a:t>
            </a:r>
          </a:p>
          <a:p>
            <a:pPr marL="342900" indent="-342900" algn="l">
              <a:buFont typeface="Arial" pitchFamily="34" charset="0"/>
              <a:buChar char="•"/>
            </a:pPr>
            <a:r>
              <a:rPr lang="en-US" sz="2400" dirty="0">
                <a:latin typeface="Times New Roman" pitchFamily="18" charset="0"/>
                <a:cs typeface="Times New Roman" pitchFamily="18" charset="0"/>
              </a:rPr>
              <a:t>Expansion of unemployment insurance to include gig workers (Ip, 2021)</a:t>
            </a:r>
          </a:p>
          <a:p>
            <a:endParaRPr lang="en-US" dirty="0"/>
          </a:p>
        </p:txBody>
      </p:sp>
    </p:spTree>
    <p:extLst>
      <p:ext uri="{BB962C8B-B14F-4D97-AF65-F5344CB8AC3E}">
        <p14:creationId xmlns:p14="http://schemas.microsoft.com/office/powerpoint/2010/main" xmlns="" val="1303393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1"/>
            <a:ext cx="7772400" cy="609599"/>
          </a:xfrm>
        </p:spPr>
        <p:txBody>
          <a:bodyPr>
            <a:normAutofit fontScale="90000"/>
          </a:bodyPr>
          <a:lstStyle/>
          <a:p>
            <a:r>
              <a:rPr lang="en-US" dirty="0" smtClean="0">
                <a:latin typeface="Times New Roman" pitchFamily="18" charset="0"/>
                <a:cs typeface="Times New Roman" pitchFamily="18" charset="0"/>
              </a:rPr>
              <a:t>Concepts in the Article</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152400" y="914400"/>
            <a:ext cx="8763000" cy="5715000"/>
          </a:xfrm>
        </p:spPr>
        <p:txBody>
          <a:bodyPr>
            <a:normAutofit/>
          </a:bodyPr>
          <a:lstStyle/>
          <a:p>
            <a:pPr marL="457200" indent="-457200" algn="l">
              <a:buFont typeface="Arial" pitchFamily="34" charset="0"/>
              <a:buChar char="•"/>
            </a:pPr>
            <a:r>
              <a:rPr lang="en-US" sz="2400" dirty="0">
                <a:latin typeface="Times New Roman" pitchFamily="18" charset="0"/>
                <a:cs typeface="Times New Roman" pitchFamily="18" charset="0"/>
              </a:rPr>
              <a:t>Some of the concepts learned in class, and that features in the article include;</a:t>
            </a:r>
          </a:p>
          <a:p>
            <a:pPr marL="914400" lvl="1" indent="-457200" algn="l">
              <a:buFont typeface="Arial" pitchFamily="34" charset="0"/>
              <a:buChar char="•"/>
            </a:pPr>
            <a:r>
              <a:rPr lang="en-US" sz="2400" dirty="0">
                <a:latin typeface="Times New Roman" pitchFamily="18" charset="0"/>
                <a:cs typeface="Times New Roman" pitchFamily="18" charset="0"/>
              </a:rPr>
              <a:t>Credibility</a:t>
            </a:r>
          </a:p>
          <a:p>
            <a:pPr marL="914400" lvl="1" indent="-457200" algn="l">
              <a:buFont typeface="Arial" pitchFamily="34" charset="0"/>
              <a:buChar char="•"/>
            </a:pPr>
            <a:r>
              <a:rPr lang="en-US" sz="2400" dirty="0">
                <a:latin typeface="Times New Roman" pitchFamily="18" charset="0"/>
                <a:cs typeface="Times New Roman" pitchFamily="18" charset="0"/>
              </a:rPr>
              <a:t>Cause and effect reasoning</a:t>
            </a:r>
          </a:p>
          <a:p>
            <a:pPr marL="914400" lvl="1" indent="-457200" algn="l">
              <a:buFont typeface="Arial" pitchFamily="34" charset="0"/>
              <a:buChar char="•"/>
            </a:pPr>
            <a:r>
              <a:rPr lang="en-US" sz="2400" dirty="0">
                <a:latin typeface="Times New Roman" pitchFamily="18" charset="0"/>
                <a:cs typeface="Times New Roman" pitchFamily="18" charset="0"/>
              </a:rPr>
              <a:t>Rhetoric devices</a:t>
            </a:r>
          </a:p>
          <a:p>
            <a:pPr marL="457200" indent="-457200" algn="l">
              <a:buFont typeface="Arial" pitchFamily="34" charset="0"/>
              <a:buChar char="•"/>
            </a:pPr>
            <a:r>
              <a:rPr lang="en-US" sz="2400" dirty="0">
                <a:latin typeface="Times New Roman" pitchFamily="18" charset="0"/>
                <a:cs typeface="Times New Roman" pitchFamily="18" charset="0"/>
              </a:rPr>
              <a:t>The writer used deductive reasoning (Ip, 2021)</a:t>
            </a:r>
          </a:p>
          <a:p>
            <a:endParaRPr lang="en-US" dirty="0"/>
          </a:p>
        </p:txBody>
      </p:sp>
      <p:pic>
        <p:nvPicPr>
          <p:cNvPr id="4" name="Picture 3" descr="Cause And Effect: Logical Reasoning Trivia Quiz - ProProfs Quiz"/>
          <p:cNvPicPr/>
          <p:nvPr/>
        </p:nvPicPr>
        <p:blipFill>
          <a:blip r:embed="rId3">
            <a:extLst>
              <a:ext uri="{28A0092B-C50C-407E-A947-70E740481C1C}">
                <a14:useLocalDpi xmlns:a14="http://schemas.microsoft.com/office/drawing/2010/main" xmlns="" val="0"/>
              </a:ext>
            </a:extLst>
          </a:blip>
          <a:srcRect/>
          <a:stretch>
            <a:fillRect/>
          </a:stretch>
        </p:blipFill>
        <p:spPr bwMode="auto">
          <a:xfrm>
            <a:off x="2743201" y="3733800"/>
            <a:ext cx="3267074" cy="1938337"/>
          </a:xfrm>
          <a:prstGeom prst="rect">
            <a:avLst/>
          </a:prstGeom>
          <a:noFill/>
          <a:ln>
            <a:noFill/>
          </a:ln>
        </p:spPr>
      </p:pic>
    </p:spTree>
    <p:extLst>
      <p:ext uri="{BB962C8B-B14F-4D97-AF65-F5344CB8AC3E}">
        <p14:creationId xmlns:p14="http://schemas.microsoft.com/office/powerpoint/2010/main" xmlns="" val="3631916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1"/>
            <a:ext cx="8686800" cy="914399"/>
          </a:xfrm>
        </p:spPr>
        <p:txBody>
          <a:bodyPr>
            <a:normAutofit fontScale="90000"/>
          </a:bodyPr>
          <a:lstStyle/>
          <a:p>
            <a:r>
              <a:rPr lang="en-US" dirty="0">
                <a:latin typeface="Times New Roman" pitchFamily="18" charset="0"/>
                <a:cs typeface="Times New Roman" pitchFamily="18" charset="0"/>
              </a:rPr>
              <a:t>Why the Argument Fits these </a:t>
            </a:r>
            <a:r>
              <a:rPr lang="en-US" dirty="0" smtClean="0">
                <a:latin typeface="Times New Roman" pitchFamily="18" charset="0"/>
                <a:cs typeface="Times New Roman" pitchFamily="18" charset="0"/>
              </a:rPr>
              <a:t>Concepts</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228600" y="1143000"/>
            <a:ext cx="8686800" cy="5486400"/>
          </a:xfrm>
        </p:spPr>
        <p:txBody>
          <a:bodyPr>
            <a:normAutofit/>
          </a:bodyPr>
          <a:lstStyle/>
          <a:p>
            <a:pPr marL="457200" indent="-457200" algn="l">
              <a:buFont typeface="Arial" pitchFamily="34" charset="0"/>
              <a:buChar char="•"/>
            </a:pPr>
            <a:r>
              <a:rPr lang="en-US" sz="2400" dirty="0">
                <a:latin typeface="Times New Roman" pitchFamily="18" charset="0"/>
                <a:cs typeface="Times New Roman" pitchFamily="18" charset="0"/>
              </a:rPr>
              <a:t>Cause and effect reasoning is used to explain the impact of unemployment as well as depressed sales.</a:t>
            </a:r>
          </a:p>
          <a:p>
            <a:pPr marL="457200" indent="-457200" algn="l">
              <a:buFont typeface="Arial" pitchFamily="34" charset="0"/>
              <a:buChar char="•"/>
            </a:pPr>
            <a:r>
              <a:rPr lang="en-US" sz="2400" dirty="0">
                <a:latin typeface="Times New Roman" pitchFamily="18" charset="0"/>
                <a:cs typeface="Times New Roman" pitchFamily="18" charset="0"/>
              </a:rPr>
              <a:t>Credibility is used to show trustiness of the presented information</a:t>
            </a:r>
          </a:p>
          <a:p>
            <a:pPr marL="457200" indent="-457200" algn="l">
              <a:buFont typeface="Arial" pitchFamily="34" charset="0"/>
              <a:buChar char="•"/>
            </a:pPr>
            <a:r>
              <a:rPr lang="en-US" sz="2400" dirty="0">
                <a:latin typeface="Times New Roman" pitchFamily="18" charset="0"/>
                <a:cs typeface="Times New Roman" pitchFamily="18" charset="0"/>
              </a:rPr>
              <a:t>Repetition is used to draw the attention of the readers</a:t>
            </a:r>
          </a:p>
          <a:p>
            <a:pPr marL="457200" indent="-457200" algn="l">
              <a:buFont typeface="Arial" pitchFamily="34" charset="0"/>
              <a:buChar char="•"/>
            </a:pPr>
            <a:r>
              <a:rPr lang="en-US" sz="2400" dirty="0">
                <a:latin typeface="Times New Roman" pitchFamily="18" charset="0"/>
                <a:cs typeface="Times New Roman" pitchFamily="18" charset="0"/>
              </a:rPr>
              <a:t>All these concepts strengthen the main argument (Ip, 2021)</a:t>
            </a:r>
          </a:p>
          <a:p>
            <a:endParaRPr lang="en-US" dirty="0"/>
          </a:p>
        </p:txBody>
      </p:sp>
    </p:spTree>
    <p:extLst>
      <p:ext uri="{BB962C8B-B14F-4D97-AF65-F5344CB8AC3E}">
        <p14:creationId xmlns:p14="http://schemas.microsoft.com/office/powerpoint/2010/main" xmlns="" val="1890579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772400" cy="609599"/>
          </a:xfrm>
        </p:spPr>
        <p:txBody>
          <a:bodyPr>
            <a:normAutofit fontScale="90000"/>
          </a:bodyPr>
          <a:lstStyle/>
          <a:p>
            <a:r>
              <a:rPr lang="en-US" dirty="0" smtClean="0">
                <a:latin typeface="Times New Roman" pitchFamily="18" charset="0"/>
                <a:cs typeface="Times New Roman" pitchFamily="18" charset="0"/>
              </a:rPr>
              <a:t>Conclusion </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228600" y="990600"/>
            <a:ext cx="8610600" cy="5715000"/>
          </a:xfrm>
        </p:spPr>
        <p:txBody>
          <a:bodyPr>
            <a:normAutofit/>
          </a:bodyPr>
          <a:lstStyle/>
          <a:p>
            <a:pPr marL="457200" indent="-457200" algn="l">
              <a:buFont typeface="Arial" pitchFamily="34" charset="0"/>
              <a:buChar char="•"/>
            </a:pPr>
            <a:r>
              <a:rPr lang="en-US" sz="2400" dirty="0">
                <a:latin typeface="Times New Roman" pitchFamily="18" charset="0"/>
                <a:cs typeface="Times New Roman" pitchFamily="18" charset="0"/>
              </a:rPr>
              <a:t>The primary argument of the article is very convincing</a:t>
            </a:r>
          </a:p>
          <a:p>
            <a:pPr marL="457200" indent="-457200" algn="l">
              <a:buFont typeface="Arial" pitchFamily="34" charset="0"/>
              <a:buChar char="•"/>
            </a:pPr>
            <a:r>
              <a:rPr lang="en-US" sz="2400" dirty="0">
                <a:latin typeface="Times New Roman" pitchFamily="18" charset="0"/>
                <a:cs typeface="Times New Roman" pitchFamily="18" charset="0"/>
              </a:rPr>
              <a:t>I support the economic response from the government</a:t>
            </a:r>
          </a:p>
          <a:p>
            <a:pPr marL="457200" indent="-457200" algn="l">
              <a:buFont typeface="Arial" pitchFamily="34" charset="0"/>
              <a:buChar char="•"/>
            </a:pPr>
            <a:r>
              <a:rPr lang="en-US" sz="2400" dirty="0">
                <a:latin typeface="Times New Roman" pitchFamily="18" charset="0"/>
                <a:cs typeface="Times New Roman" pitchFamily="18" charset="0"/>
              </a:rPr>
              <a:t>Governments should support their citizens in times of pandemics</a:t>
            </a:r>
          </a:p>
          <a:p>
            <a:pPr marL="457200" indent="-457200" algn="l">
              <a:buFont typeface="Arial" pitchFamily="34" charset="0"/>
              <a:buChar char="•"/>
            </a:pPr>
            <a:r>
              <a:rPr lang="en-US" sz="2400" dirty="0">
                <a:latin typeface="Times New Roman" pitchFamily="18" charset="0"/>
                <a:cs typeface="Times New Roman" pitchFamily="18" charset="0"/>
              </a:rPr>
              <a:t>Economic cushioning from the government against the economic impacts of pandemics helps citizens to meet basic needs</a:t>
            </a:r>
          </a:p>
          <a:p>
            <a:endParaRPr lang="en-US" dirty="0"/>
          </a:p>
        </p:txBody>
      </p:sp>
      <p:pic>
        <p:nvPicPr>
          <p:cNvPr id="4" name="Picture 3" descr="CUSHIONING THE EFFECT OF THE COVID-19 PANDEMIC ON THE NIGERIAN ECONOMY –  HIGHLIGHTS OF THE EMERGENCY ECONOMIC STIMULUS BILL 2020"/>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09800" y="3505200"/>
            <a:ext cx="3886199" cy="2247265"/>
          </a:xfrm>
          <a:prstGeom prst="rect">
            <a:avLst/>
          </a:prstGeom>
          <a:noFill/>
          <a:ln>
            <a:noFill/>
          </a:ln>
        </p:spPr>
      </p:pic>
    </p:spTree>
    <p:extLst>
      <p:ext uri="{BB962C8B-B14F-4D97-AF65-F5344CB8AC3E}">
        <p14:creationId xmlns:p14="http://schemas.microsoft.com/office/powerpoint/2010/main" xmlns="" val="3140626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772400" cy="685799"/>
          </a:xfrm>
        </p:spPr>
        <p:txBody>
          <a:bodyPr>
            <a:normAutofit fontScale="90000"/>
          </a:bodyPr>
          <a:lstStyle/>
          <a:p>
            <a:r>
              <a:rPr lang="en-US" dirty="0" smtClean="0">
                <a:latin typeface="Times New Roman" pitchFamily="18" charset="0"/>
                <a:cs typeface="Times New Roman" pitchFamily="18" charset="0"/>
              </a:rPr>
              <a:t>References</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152400" y="1066800"/>
            <a:ext cx="8686800" cy="5486400"/>
          </a:xfrm>
        </p:spPr>
        <p:txBody>
          <a:bodyPr>
            <a:normAutofit/>
          </a:bodyPr>
          <a:lstStyle/>
          <a:p>
            <a:pPr marL="457200" indent="-457200" algn="l">
              <a:buFont typeface="Arial" pitchFamily="34" charset="0"/>
              <a:buChar char="•"/>
            </a:pPr>
            <a:r>
              <a:rPr lang="en-US" sz="2400" dirty="0">
                <a:latin typeface="Times New Roman" pitchFamily="18" charset="0"/>
                <a:cs typeface="Times New Roman" pitchFamily="18" charset="0"/>
              </a:rPr>
              <a:t>Ip, G. (2021). How the U.S. Nailed the Economic Response to Covid-19. </a:t>
            </a:r>
            <a:r>
              <a:rPr lang="en-US" sz="2400" i="1" dirty="0">
                <a:latin typeface="Times New Roman" pitchFamily="18" charset="0"/>
                <a:cs typeface="Times New Roman" pitchFamily="18" charset="0"/>
              </a:rPr>
              <a:t>The Wall Street Journal</a:t>
            </a:r>
            <a:r>
              <a:rPr lang="en-US" sz="2400" dirty="0">
                <a:latin typeface="Times New Roman" pitchFamily="18" charset="0"/>
                <a:cs typeface="Times New Roman" pitchFamily="18" charset="0"/>
              </a:rPr>
              <a:t>. Retrieved from </a:t>
            </a:r>
            <a:r>
              <a:rPr lang="en-US" sz="2400" u="sng" dirty="0">
                <a:latin typeface="Times New Roman" pitchFamily="18" charset="0"/>
                <a:cs typeface="Times New Roman" pitchFamily="18" charset="0"/>
                <a:hlinkClick r:id="rId3"/>
              </a:rPr>
              <a:t>https://www.wsj.com/articles/how-the-u-s-nailed-the-economic-response-to-covid-19-11631714400</a:t>
            </a:r>
            <a:r>
              <a:rPr lang="en-US" sz="2400" dirty="0">
                <a:latin typeface="Times New Roman" pitchFamily="18" charset="0"/>
                <a:cs typeface="Times New Roman" pitchFamily="18" charset="0"/>
              </a:rPr>
              <a:t>   </a:t>
            </a:r>
          </a:p>
          <a:p>
            <a:pPr marL="457200" indent="-457200" algn="l">
              <a:buFont typeface="Arial" pitchFamily="34" charset="0"/>
              <a:buChar char="•"/>
            </a:pPr>
            <a:r>
              <a:rPr lang="en-US" sz="2400" dirty="0">
                <a:latin typeface="Times New Roman" pitchFamily="18" charset="0"/>
                <a:cs typeface="Times New Roman" pitchFamily="18" charset="0"/>
              </a:rPr>
              <a:t>Moore, B.N., &amp; Parker, R. (2017). </a:t>
            </a:r>
            <a:r>
              <a:rPr lang="en-US" sz="2400" i="1" dirty="0">
                <a:latin typeface="Times New Roman" pitchFamily="18" charset="0"/>
                <a:cs typeface="Times New Roman" pitchFamily="18" charset="0"/>
              </a:rPr>
              <a:t>Critical Thinking</a:t>
            </a:r>
            <a:r>
              <a:rPr lang="en-US" sz="2400" dirty="0">
                <a:latin typeface="Times New Roman" pitchFamily="18" charset="0"/>
                <a:cs typeface="Times New Roman" pitchFamily="18" charset="0"/>
              </a:rPr>
              <a:t>. McGraw-Hill Education. </a:t>
            </a:r>
          </a:p>
          <a:p>
            <a:endParaRPr lang="en-US" dirty="0"/>
          </a:p>
        </p:txBody>
      </p:sp>
    </p:spTree>
    <p:extLst>
      <p:ext uri="{BB962C8B-B14F-4D97-AF65-F5344CB8AC3E}">
        <p14:creationId xmlns:p14="http://schemas.microsoft.com/office/powerpoint/2010/main" xmlns="" val="9259214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975</Words>
  <Application>Microsoft Office PowerPoint</Application>
  <PresentationFormat>On-screen Show (4:3)</PresentationFormat>
  <Paragraphs>45</Paragraphs>
  <Slides>7</Slides>
  <Notes>6</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Current Affairs Video</vt:lpstr>
      <vt:lpstr>Introduction </vt:lpstr>
      <vt:lpstr>Arguments</vt:lpstr>
      <vt:lpstr>Concepts in the Article</vt:lpstr>
      <vt:lpstr>Why the Argument Fits these Concepts</vt:lpstr>
      <vt:lpstr>Conclusion </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Current Affairs Video</dc:title>
  <dc:creator>user</dc:creator>
  <cp:lastModifiedBy>Kevin</cp:lastModifiedBy>
  <cp:revision>2</cp:revision>
  <dcterms:created xsi:type="dcterms:W3CDTF">2021-09-29T18:05:18Z</dcterms:created>
  <dcterms:modified xsi:type="dcterms:W3CDTF">2021-09-30T00:00:03Z</dcterms:modified>
</cp:coreProperties>
</file>